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ubik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ubik Light"/>
      <p:regular r:id="rId36"/>
      <p:bold r:id="rId37"/>
      <p:italic r:id="rId38"/>
      <p:boldItalic r:id="rId39"/>
    </p:embeddedFont>
    <p:embeddedFont>
      <p:font typeface="Rubik"/>
      <p:regular r:id="rId40"/>
      <p:bold r:id="rId41"/>
      <p:italic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regular.fntdata"/><Relationship Id="rId20" Type="http://schemas.openxmlformats.org/officeDocument/2006/relationships/slide" Target="slides/slide15.xml"/><Relationship Id="rId42" Type="http://schemas.openxmlformats.org/officeDocument/2006/relationships/font" Target="fonts/Rubik-italic.fntdata"/><Relationship Id="rId41" Type="http://schemas.openxmlformats.org/officeDocument/2006/relationships/font" Target="fonts/Rubik-bold.fntdata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font" Target="fonts/Rubik-boldItalic.fntdata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font" Target="fonts/RubikMediu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Medium-boldItalic.fntdata"/><Relationship Id="rId30" Type="http://schemas.openxmlformats.org/officeDocument/2006/relationships/font" Target="fonts/Rubik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ubikLight-bold.fntdata"/><Relationship Id="rId14" Type="http://schemas.openxmlformats.org/officeDocument/2006/relationships/slide" Target="slides/slide9.xml"/><Relationship Id="rId36" Type="http://schemas.openxmlformats.org/officeDocument/2006/relationships/font" Target="fonts/RubikLight-regular.fntdata"/><Relationship Id="rId17" Type="http://schemas.openxmlformats.org/officeDocument/2006/relationships/slide" Target="slides/slide12.xml"/><Relationship Id="rId39" Type="http://schemas.openxmlformats.org/officeDocument/2006/relationships/font" Target="fonts/Rubik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ubik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Decir los nombres de los que presentan que sino se ralla el profe...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¿Quiénes somos?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Buenas tardes, somos Social World, un equipo de desarrolladores de aplicaciones enfocads en mejorar aspectos sociales de nuestro día a día.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b5fee9cb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b5fee9c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5a7c3767_2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5a7c376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5a7c3767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5a7c376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5a7c3767_2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5a7c376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b5fee9cb1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b5fee9c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b5a7c3767_2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b5a7c376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querido implementar un menú para nuestro aplicación con el objetivo de que el usuario tenga un acceso general a las funcionalidades principales de la aplicación.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implementar el  menú hemos utilizado la libreria externa material drawer.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libreria, nos permite crear facilmente un header para el menu, donde podemos personalizar lo que se mostrará, el fondo, etc..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drawer nos permite añadir items al menus a los que podemos definir acciones cuando los clickamos.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que el usuario tuviese acceso a su perfil, al perfil de sus mascotas y funcionalidades basicas de la aplicacion, hemos utilizado los items que nos proporciona material drawer.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ejemplo, como podemos ver en la foto, vemos el item de usuario, con un icon y un texto, que si clickaramos nos llevaría al perfil del usuario.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5a7c3767_2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5a7c376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 la nostra aplicació necessitem que la base de dades de Firebase estigui disponible 24h al dia, ja que a més de guardar les dades que els usuaris introdueixen a l’app, també oferim funcionalitats en temps real. Per això, és imprescindible per nosaltres aquest patró, ja que necessitem el server de Firebase sempre actiu i accessible perquè aquest escolti les sol·licituds dels nostres clients i puguin rebre les dades demanades.</a:t>
            </a:r>
            <a:endParaRPr b="1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5efbd817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5efbd81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Aquest patró també és fonamental per al correcte funcionament de la nostre aplicació, ja que ens dona l’habilitat d’escoltar els esdeveniments que ocorren en l’aplicació. Gràcies a aquesta característica l’aplicació pot escoltar quan es prem un botó o es rep una notificació i conseqüentment realitzar una acció corresponent.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5efbd817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5efbd81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 aplicat el patró Singleton en diverses ocasions en les que ens interesava tenir una unica instancia de la classe en questió, com pot ser la llista d’amics o el conjunt de passejos disponibles. Principalment, ens interessa que les classes tinguessin un punt d’accés global i que els diferents accesos es donin sobre la mateixa informació.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5efbd817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b5efbd81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5fee9cb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5fee9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¿Cuál es nuestro objetivo?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objetivo es mejorar aspectos sociales en la vida de las mascotas ofreciéndoles la oportunidad de interactuar con otras mascotas de su misma especie abriendolas el mundo a más de las 4 paredes de un hogar e interactuar con más personas.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 ofrecemos?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desarrollado PetWorld, una aplicación basada en traer el concepto de red social pero enfocada específicamente el ámbito social de las mascotas.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¿A quién se lo ofrecemos?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todos los dueños de mascotas, personas que quieran adquirir mascotas en un futuro y simplemente les gusten y cualquier mentor que quiera compartir conocimientos sobre una especie de mascotas.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b5efbd817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b5efbd81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94a7db866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94a7db86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Funcionalidades por implementar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Puntos de interés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Grupos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5f3f012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5f3f01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b5fee9cb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b5fee9c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petWorld el usuario podrá crear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rutes: El concepto de ruta hace referencia a crear un recorrido en el mapa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passejos: Un paseo está formado por una ruta y tiene como objetivo que diferentes personas hagan esa ruta juntos en un día y fecha determinado.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quedades: Una quedada representa el hecho de que varias personas se reunan en un punto determinado del mapa en un dia y fechas determinado con el objetivo de, dar charlas, intercambiar conocmientos, socialibizar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5fee9cb1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5fee9c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Como hemos desarrollado PetWorld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4a7db866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4a7db8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¿Cómo lo hemos desarrollado?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desarrollado nuestra aplicación siguiendo la metodología ágil.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hemos fijado un tiempo de 16 semanas para desarrollar la aplicación, hemos dividido estas 16 semanas en 6 iteraciones.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primeras iteraciones han sido de dos semanas cada una, dónde hemos trabajado la inception del proyecto. En la primera iteración hemos trabajado la visión del proyecto y en la segunda la planificación.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12 semanas restantes se han dividido en iteraciones de 3 semanas cada 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principio de cada iteración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planificado el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Durante la iteración, cada dos días hemos hecho reuniones para sincronizar las actividades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final de la iteración: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hecho una revisión del sprint donde adaptabamos el Product Backlog para el siguiente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y También una retrospectiva del sprint, donde revisamos que había ido bien y que había ido mal con el objetivo de mejorar en cada interación.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5fee9cb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5fee9c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forma que nos organizabamos és la siguiente: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Cada seana de las tres que se compone una iteración la tratavamos como una miniiteración en sí. Cada semana teniamos dos reuniones en classe, exceptuando algun puente o dia de fiesta i luego de 1 a 2 reuniones extra la semana. Al empezar una de estas reuniones, que duraba aproximadamente 2 horas, cada miembro comentava que havia heho desde la última reunión, que le quedava por hacer y que pretendia hacer durante la clase. Después depende de como ibamos replanteabamos los trabajos. Normalmente nos agrupabamos en grupos de 2 o 3 maximo. Al final de cada iteración, normalmente los VIernes, entregabamos lo que teniamos echo.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 cada iteración, como es habitual, hacemos un Sprint Review Meeting, donde comentavamos que ibamos ha hacer para esta iteracion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primeras iteraciones han sido de dos semanas cada una, dónde hemos trabajado la inception del proyecto. En la primera iteración hemos trabajado la visión del proyecto y en la segunda la planificación.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12 semanas restantes se han dividido en iteraciones de 3 semanas cada 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principio de cada iteración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planificado el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Durante la iteración, cada dos días hemos hecho reuniones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Qué habíamos hecho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Qué quedaba por hacer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Qué se haría hasta la próxima reunión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final de la iteración: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hecho una revisión del sprint donde adaptabamos el Product Backlog para el siguiente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y También una retrospectiva del sprint, donde revisamos que había ido bien y que había ido mal con el objetivo de mejorar en cada interación.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5fee9cb1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5fee9c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Trello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primera y segunda iteración. como herramienta de organización utilizabamos trello, Trello nos permitía organizar tareas y asignarlas a los diferentes miembros del grupo.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Taiga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A partir de la tercera iteración, con las historias de usuarios  definidas, cambiamos trello por Taiga, ya que  taiga nos permite una mejor gestión que trello para la gestion proyectos agiles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planificacion del sprint definiamos que historias de usuarios iirian en el backlog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definidas se asignaban a los diferentes miembros del grupo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5fee9cb1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5fee9c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comunicarnos entre los miembros del equipo, además de las reuniones cada dos días, hemos utilizado herramientos como.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Slack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que el master de la iteración puediese organizar el grupo de manera no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Whatsapp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Canal de comunicacion para los miemros del grupo, usado como canal de comunicaicon mas informal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Discord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hacer reuniones cuando, por algún motivo, varios miembros del grupo no podía quedar.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4a7db86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4a7db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-304275"/>
            <a:ext cx="9144000" cy="6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4294967295" type="ctrTitle"/>
          </p:nvPr>
        </p:nvSpPr>
        <p:spPr>
          <a:xfrm>
            <a:off x="2167550" y="2083125"/>
            <a:ext cx="6138300" cy="62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PetWorld - </a:t>
            </a:r>
            <a:r>
              <a:rPr b="1" lang="es">
                <a:solidFill>
                  <a:srgbClr val="D1DB94"/>
                </a:solidFill>
                <a:latin typeface="Rubik"/>
                <a:ea typeface="Rubik"/>
                <a:cs typeface="Rubik"/>
                <a:sym typeface="Rubik"/>
              </a:rPr>
              <a:t>by SocialWorld</a:t>
            </a:r>
            <a:endParaRPr b="1">
              <a:solidFill>
                <a:srgbClr val="D1DB9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167550" y="2642800"/>
            <a:ext cx="6033600" cy="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mejor red social para tí y tus mascotas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797" r="797" t="0"/>
          <a:stretch/>
        </p:blipFill>
        <p:spPr>
          <a:xfrm>
            <a:off x="1029575" y="2083125"/>
            <a:ext cx="944497" cy="1011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3"/>
          <p:cNvSpPr/>
          <p:nvPr/>
        </p:nvSpPr>
        <p:spPr>
          <a:xfrm>
            <a:off x="2167550" y="20812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167550" y="30925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151333" y="3392469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Android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Studio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p22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- IDE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-5652"/>
          <a:stretch/>
        </p:blipFill>
        <p:spPr>
          <a:xfrm>
            <a:off x="307162" y="1919148"/>
            <a:ext cx="1473326" cy="1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259983" y="1781450"/>
            <a:ext cx="6525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Eina còmoda i fàcil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Bona integració amb altres serveis de Google 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Layouts amb XML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Inicialment desenvolupàvem amb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Kotlin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, després en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Java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d’emuladors pels usuaris d’iOS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7308575" y="4126325"/>
            <a:ext cx="1671900" cy="9462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Aparença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54" name="Google Shape;154;p23"/>
          <p:cNvSpPr txBox="1"/>
          <p:nvPr>
            <p:ph idx="4294967295" type="body"/>
          </p:nvPr>
        </p:nvSpPr>
        <p:spPr>
          <a:xfrm>
            <a:off x="151315" y="3408169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Firebase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5" name="Google Shape;155;p23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- DB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11340" r="11193" t="0"/>
          <a:stretch/>
        </p:blipFill>
        <p:spPr>
          <a:xfrm>
            <a:off x="653925" y="2283832"/>
            <a:ext cx="870975" cy="1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259975" y="1629050"/>
            <a:ext cx="5096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SignIn / LogIn amb Google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Firebase Firestore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Emmagatzematge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d’informació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Buscar per Paraula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Filtrar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Notificacions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Cloud Storage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Imatges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7308575" y="3236125"/>
            <a:ext cx="1671900" cy="18366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Rendiment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Seguritat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Disponibilitat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64" name="Google Shape;164;p24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 -  Mapa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24"/>
          <p:cNvSpPr txBox="1"/>
          <p:nvPr>
            <p:ph idx="4294967295" type="body"/>
          </p:nvPr>
        </p:nvSpPr>
        <p:spPr>
          <a:xfrm>
            <a:off x="151324" y="3359606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Google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00" y="2397494"/>
            <a:ext cx="950475" cy="9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2088725" y="1933850"/>
            <a:ext cx="37686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Ús de Google Maps com activitat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principal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Gestió de permisos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Ubicació de l’Usuari a temps real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Creació de Punts i Rutes al mapa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164925" y="4343125"/>
            <a:ext cx="1671900" cy="7296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Facilitat d’ús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025" y="1662886"/>
            <a:ext cx="2567875" cy="505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75" name="Google Shape;175;p25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Llibreries - Picasso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396675" y="2238650"/>
            <a:ext cx="5787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de Picasso per carregar imatges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Permet cargar imatge desde Cloud Storage amb URL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Vam estar valorant entre Picasso i Glide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82" name="Google Shape;182;p26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Llibreries - FishBun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96674" y="2238650"/>
            <a:ext cx="54216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de FishBun per la gestió d’imatges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Interface còmoda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intuitiva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Múltiple Selecció d’Imatges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883" r="893" t="0"/>
          <a:stretch/>
        </p:blipFill>
        <p:spPr>
          <a:xfrm>
            <a:off x="6253400" y="1603100"/>
            <a:ext cx="2489074" cy="495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250" y="2017650"/>
            <a:ext cx="2251474" cy="40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91" name="Google Shape;191;p27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Llibreries - MaterialDraw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637875" y="1842750"/>
            <a:ext cx="55461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Creació del Menú Lateral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Accés ràpid a les principals característiques de l’aplicació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883" r="893" t="0"/>
          <a:stretch/>
        </p:blipFill>
        <p:spPr>
          <a:xfrm>
            <a:off x="6321325" y="1603100"/>
            <a:ext cx="2489074" cy="49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99" name="Google Shape;199;p28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Patrons Arquitectònics 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Servidor disponible 24hrs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Queries en temps real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Client-Server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25" y="1923300"/>
            <a:ext cx="4963650" cy="29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08" name="Google Shape;208;p29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Patrons Arquitectònics 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Listeners d’esdeveniments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Botons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Notificacions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Canvis a la BD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Event Bus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175" y="2648250"/>
            <a:ext cx="5221350" cy="1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17" name="Google Shape;217;p30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537575" y="2251925"/>
            <a:ext cx="45117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Accessibilitat de l’estat de l’aplicació a tota l’aplicació: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LogIn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Mantenir coherencia de l’estat de les variables: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Friends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Singleton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325" y="2315000"/>
            <a:ext cx="3589875" cy="21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26" name="Google Shape;226;p31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37575" y="2251925"/>
            <a:ext cx="3499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Views amb llistes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Tractament de classes de Java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Notificacions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Adapter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656" y="1918525"/>
            <a:ext cx="4776068" cy="28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Introducció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80300" y="1712400"/>
            <a:ext cx="819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Quin és el nostre objectiu?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Què oferim?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 qui ho oferim?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35" name="Google Shape;235;p32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Facilitat per desenvolupament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Habilitat de reciclar vistes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Independència entre capes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Model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Firebase / classes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View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Layout XML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Controller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Activities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Model Vista Controlador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375" y="2073075"/>
            <a:ext cx="2446953" cy="269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44" name="Google Shape;244;p33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Abast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9082"/>
          <a:stretch/>
        </p:blipFill>
        <p:spPr>
          <a:xfrm>
            <a:off x="5867450" y="1605271"/>
            <a:ext cx="1152975" cy="104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850" y="3166775"/>
            <a:ext cx="1217050" cy="1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5">
            <a:alphaModFix/>
          </a:blip>
          <a:srcRect b="5307" l="16937" r="19863" t="5937"/>
          <a:stretch/>
        </p:blipFill>
        <p:spPr>
          <a:xfrm>
            <a:off x="2302353" y="1536512"/>
            <a:ext cx="795369" cy="11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6">
            <a:alphaModFix/>
          </a:blip>
          <a:srcRect b="10213" l="9169" r="7621" t="9173"/>
          <a:stretch/>
        </p:blipFill>
        <p:spPr>
          <a:xfrm>
            <a:off x="5867450" y="3266800"/>
            <a:ext cx="1152975" cy="11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5038288" y="2580113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Xat bàsic entre Usuaris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5038288" y="4406150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Funció “GPS”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485625" y="4406150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Integració de Grups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1294388" y="2580113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Punts d’interès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1DB9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>
            <a:off x="4292400" y="3361775"/>
            <a:ext cx="5613000" cy="1449000"/>
          </a:xfrm>
          <a:prstGeom prst="roundRect">
            <a:avLst>
              <a:gd fmla="val 10456" name="adj"/>
            </a:avLst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381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26450"/>
            <a:ext cx="3860400" cy="2403300"/>
          </a:xfrm>
          <a:prstGeom prst="roundRect">
            <a:avLst>
              <a:gd fmla="val 319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" y="3124825"/>
            <a:ext cx="3162000" cy="1765200"/>
          </a:xfrm>
          <a:prstGeom prst="roundRect">
            <a:avLst>
              <a:gd fmla="val 578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 b="2633" l="0" r="0" t="2633"/>
          <a:stretch/>
        </p:blipFill>
        <p:spPr>
          <a:xfrm>
            <a:off x="4450850" y="3534088"/>
            <a:ext cx="4193250" cy="1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925" y="326450"/>
            <a:ext cx="3803100" cy="2534700"/>
          </a:xfrm>
          <a:prstGeom prst="roundRect">
            <a:avLst>
              <a:gd fmla="val 2527" name="adj"/>
            </a:avLst>
          </a:prstGeom>
          <a:noFill/>
          <a:ln>
            <a:noFill/>
          </a:ln>
          <a:effectLst>
            <a:outerShdw blurRad="228600" rotWithShape="0" algn="bl" dir="5400000" dist="7620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303725" y="308750"/>
            <a:ext cx="7176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Funcionalitats principals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74900" y="1506675"/>
            <a:ext cx="819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Passejos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Rutes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Quedades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-417750" y="0"/>
            <a:ext cx="96054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259650" y="2142000"/>
            <a:ext cx="82506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Com hem desenvolupat PetWorld?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Metodologia - Duració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0" y="1608062"/>
            <a:ext cx="3130825" cy="32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778175" y="1712400"/>
            <a:ext cx="489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1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Inception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11/02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24/02 (2)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2 –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Inception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25/02 - 10/03 (2)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3 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1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11/03 - 31/03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4 –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2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01/04 - 28/04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5 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3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29/04 - 19/05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 6 –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4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20/05 - 07/06 (3)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16 setmanes → 112 dies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303725" y="308750"/>
            <a:ext cx="81804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Metodologia - Organització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03725" y="1569100"/>
            <a:ext cx="65253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Inici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Planificar sprint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Durant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Reunions cada dos días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Final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Planificació sprint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Scrum meeting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Revisió sprint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Retrospectiva del sprint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303725" y="308750"/>
            <a:ext cx="81804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Metodologia - Organització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625" y="1778797"/>
            <a:ext cx="1585900" cy="15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6031425" y="3596000"/>
            <a:ext cx="1158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Taiga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815375" y="3596000"/>
            <a:ext cx="1158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Trello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937" y="1855163"/>
            <a:ext cx="1433175" cy="14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303725" y="308750"/>
            <a:ext cx="81804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Metodologia - Comunicació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464250" y="3596000"/>
            <a:ext cx="2215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WhatsApp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187700" y="3596000"/>
            <a:ext cx="1158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Slack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162225" y="3596000"/>
            <a:ext cx="2215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Discord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050" y="1848550"/>
            <a:ext cx="1585900" cy="15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600" y="1713125"/>
            <a:ext cx="1856752" cy="185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900" y="1848550"/>
            <a:ext cx="1585900" cy="1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151333" y="3392469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- Repositori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259975" y="1781450"/>
            <a:ext cx="67059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És el repositori més conegut amb més prestigi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Una branca Master principal  i una Develop per les iteracions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Una branca per cada funcionalitat diferent i grup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del Issue Tracker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13" y="1829437"/>
            <a:ext cx="1484624" cy="14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